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1"/>
  </p:notesMasterIdLst>
  <p:handoutMasterIdLst>
    <p:handoutMasterId r:id="rId12"/>
  </p:handoutMasterIdLst>
  <p:sldIdLst>
    <p:sldId id="257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766" autoAdjust="0"/>
  </p:normalViewPr>
  <p:slideViewPr>
    <p:cSldViewPr snapToGrid="0">
      <p:cViewPr varScale="1">
        <p:scale>
          <a:sx n="63" d="100"/>
          <a:sy n="63" d="100"/>
        </p:scale>
        <p:origin x="10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17-3-2020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B15BD-C251-4361-9924-1908F6DB658F}" type="datetimeFigureOut">
              <a:rPr lang="nl-NL" smtClean="0"/>
              <a:t>17-3-2020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D9CD5-9F55-41D3-AAEF-D83B10146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64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dgnederland.nl/sdgs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.org/sustainabledevelopment/sustainable-development-goals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>
                <a:hlinkClick r:id="rId3"/>
              </a:rPr>
              <a:t>https://www.sdgnederland.nl/sdgs/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D9CD5-9F55-41D3-AAEF-D83B10146795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9085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>
                <a:hlinkClick r:id="rId3"/>
              </a:rPr>
              <a:t>https://www.un.org/sustainabledevelopment/sustainable-development-goals/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FEBC8-C5E3-42E0-9600-21ABA058DD4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3553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pqVmvMCmp0" TargetMode="Externa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.org/sustainabledevelopment/sustainable-development-goal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1524000" y="379413"/>
            <a:ext cx="9144000" cy="1019081"/>
          </a:xfrm>
        </p:spPr>
        <p:txBody>
          <a:bodyPr anchor="t"/>
          <a:lstStyle/>
          <a:p>
            <a:r>
              <a:rPr lang="nl-NL" sz="4400" b="1" dirty="0" smtClean="0"/>
              <a:t>Stad van de toekomst</a:t>
            </a:r>
            <a:br>
              <a:rPr lang="nl-NL" sz="4400" b="1" dirty="0" smtClean="0"/>
            </a:br>
            <a:r>
              <a:rPr lang="nl-NL" sz="4400" b="1" i="1" dirty="0" err="1" smtClean="0"/>
              <a:t>Sustainable</a:t>
            </a:r>
            <a:r>
              <a:rPr lang="nl-NL" sz="4400" b="1" i="1" dirty="0" smtClean="0"/>
              <a:t> Development Goals (</a:t>
            </a:r>
            <a:r>
              <a:rPr lang="nl-NL" sz="4400" b="1" i="1" dirty="0" err="1" smtClean="0"/>
              <a:t>SDGs</a:t>
            </a:r>
            <a:r>
              <a:rPr lang="nl-NL" sz="4400" b="1" i="1" dirty="0" smtClean="0"/>
              <a:t>)</a:t>
            </a:r>
            <a:endParaRPr lang="nl-NL" sz="4400" b="1" dirty="0"/>
          </a:p>
        </p:txBody>
      </p:sp>
      <p:pic>
        <p:nvPicPr>
          <p:cNvPr id="5" name="Picture 4" descr="Afbeeldingsresultaat voor stad van de toekoms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72"/>
          <a:stretch/>
        </p:blipFill>
        <p:spPr bwMode="auto">
          <a:xfrm>
            <a:off x="2987973" y="2791470"/>
            <a:ext cx="6216049" cy="336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Afbeeldingsresultaat voor sdg logo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196" y="1938030"/>
            <a:ext cx="1595601" cy="136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44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pqVmvMCmp0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0" y="973275"/>
            <a:ext cx="9144000" cy="5143500"/>
          </a:xfrm>
          <a:prstGeom prst="rect">
            <a:avLst/>
          </a:prstGeom>
        </p:spPr>
      </p:pic>
      <p:pic>
        <p:nvPicPr>
          <p:cNvPr id="2050" name="Picture 2" descr="Gerelateerde afbeeldi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23" b="31147"/>
          <a:stretch/>
        </p:blipFill>
        <p:spPr bwMode="auto">
          <a:xfrm>
            <a:off x="2951616" y="44361"/>
            <a:ext cx="6288768" cy="928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38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erelateerde afbeeldi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23" b="31147"/>
          <a:stretch/>
        </p:blipFill>
        <p:spPr bwMode="auto">
          <a:xfrm>
            <a:off x="2951616" y="44361"/>
            <a:ext cx="6288768" cy="928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hoek 1"/>
          <p:cNvSpPr/>
          <p:nvPr/>
        </p:nvSpPr>
        <p:spPr>
          <a:xfrm>
            <a:off x="809897" y="1580606"/>
            <a:ext cx="1064622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2400" dirty="0">
                <a:solidFill>
                  <a:srgbClr val="000000"/>
                </a:solidFill>
                <a:latin typeface="Open Sans"/>
              </a:rPr>
              <a:t>De </a:t>
            </a:r>
            <a:r>
              <a:rPr lang="nl-NL" sz="2400" b="1" dirty="0" err="1">
                <a:solidFill>
                  <a:srgbClr val="0070C0"/>
                </a:solidFill>
                <a:latin typeface="Open Sans"/>
              </a:rPr>
              <a:t>SDG’s</a:t>
            </a:r>
            <a:r>
              <a:rPr lang="nl-NL" sz="2400" b="1" dirty="0">
                <a:solidFill>
                  <a:srgbClr val="0070C0"/>
                </a:solidFill>
                <a:latin typeface="Open Sans"/>
              </a:rPr>
              <a:t> (</a:t>
            </a:r>
            <a:r>
              <a:rPr lang="nl-NL" sz="2400" b="1" dirty="0" err="1">
                <a:solidFill>
                  <a:srgbClr val="0070C0"/>
                </a:solidFill>
                <a:latin typeface="Open Sans"/>
              </a:rPr>
              <a:t>Sustainable</a:t>
            </a:r>
            <a:r>
              <a:rPr lang="nl-NL" sz="2400" b="1" dirty="0">
                <a:solidFill>
                  <a:srgbClr val="0070C0"/>
                </a:solidFill>
                <a:latin typeface="Open Sans"/>
              </a:rPr>
              <a:t> Development Goals </a:t>
            </a:r>
            <a:r>
              <a:rPr lang="nl-NL" sz="2400" dirty="0">
                <a:solidFill>
                  <a:srgbClr val="000000"/>
                </a:solidFill>
                <a:latin typeface="Open Sans"/>
              </a:rPr>
              <a:t>of Duurzame Ontwikkelingsdoelen) zijn </a:t>
            </a:r>
            <a:r>
              <a:rPr lang="nl-NL" sz="2400" b="1" dirty="0">
                <a:solidFill>
                  <a:srgbClr val="0070C0"/>
                </a:solidFill>
                <a:latin typeface="Open Sans"/>
              </a:rPr>
              <a:t>zeventien doelen </a:t>
            </a:r>
            <a:r>
              <a:rPr lang="nl-NL" sz="2400" dirty="0">
                <a:solidFill>
                  <a:srgbClr val="000000"/>
                </a:solidFill>
                <a:latin typeface="Open Sans"/>
              </a:rPr>
              <a:t>om van de </a:t>
            </a:r>
            <a:r>
              <a:rPr lang="nl-NL" sz="2400" b="1" dirty="0">
                <a:solidFill>
                  <a:srgbClr val="0070C0"/>
                </a:solidFill>
                <a:latin typeface="Open Sans"/>
              </a:rPr>
              <a:t>wereld een betere plek te maken in 2030</a:t>
            </a:r>
            <a:r>
              <a:rPr lang="nl-NL" sz="2400" dirty="0">
                <a:solidFill>
                  <a:srgbClr val="000000"/>
                </a:solidFill>
                <a:latin typeface="Open Sans"/>
              </a:rPr>
              <a:t>. De </a:t>
            </a:r>
            <a:r>
              <a:rPr lang="nl-NL" sz="2400" dirty="0" err="1">
                <a:solidFill>
                  <a:srgbClr val="000000"/>
                </a:solidFill>
                <a:latin typeface="Open Sans"/>
              </a:rPr>
              <a:t>SDG’s</a:t>
            </a:r>
            <a:r>
              <a:rPr lang="nl-NL" sz="2400" dirty="0">
                <a:solidFill>
                  <a:srgbClr val="000000"/>
                </a:solidFill>
                <a:latin typeface="Open Sans"/>
              </a:rPr>
              <a:t> zijn afgesproken door de landen die zijn aangesloten bij de Verenigde Naties (VN), waaronder Nederland. De doelen kwamen er op basis van wereldwijde inbreng van organisaties en individuen.    </a:t>
            </a:r>
            <a:endParaRPr lang="nl-NL" sz="2400" dirty="0">
              <a:solidFill>
                <a:srgbClr val="FFFFFF"/>
              </a:solidFill>
              <a:latin typeface="Open Sans"/>
            </a:endParaRPr>
          </a:p>
          <a:p>
            <a:pPr algn="just"/>
            <a:r>
              <a:rPr lang="nl-NL" sz="2400" dirty="0">
                <a:solidFill>
                  <a:srgbClr val="000000"/>
                </a:solidFill>
                <a:latin typeface="Open Sans"/>
              </a:rPr>
              <a:t>De Duurzame Ontwikkelingsdoelen startten in 2015 en lopen nog tot 2030. Ze zijn een mondiaal kompas voor uitdagingen als </a:t>
            </a:r>
            <a:r>
              <a:rPr lang="nl-NL" sz="2400" b="1" dirty="0">
                <a:solidFill>
                  <a:srgbClr val="0070C0"/>
                </a:solidFill>
                <a:latin typeface="Open Sans"/>
              </a:rPr>
              <a:t>armoede</a:t>
            </a:r>
            <a:r>
              <a:rPr lang="nl-NL" sz="24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nl-NL" sz="2400" b="1" dirty="0">
                <a:solidFill>
                  <a:srgbClr val="0070C0"/>
                </a:solidFill>
                <a:latin typeface="Open Sans"/>
              </a:rPr>
              <a:t>onderwijs</a:t>
            </a:r>
            <a:r>
              <a:rPr lang="nl-NL" sz="2400" dirty="0">
                <a:solidFill>
                  <a:srgbClr val="000000"/>
                </a:solidFill>
                <a:latin typeface="Open Sans"/>
              </a:rPr>
              <a:t> en de </a:t>
            </a:r>
            <a:r>
              <a:rPr lang="nl-NL" sz="2400" b="1" dirty="0">
                <a:solidFill>
                  <a:srgbClr val="0070C0"/>
                </a:solidFill>
                <a:latin typeface="Open Sans"/>
              </a:rPr>
              <a:t>klimaatcrisis</a:t>
            </a:r>
            <a:r>
              <a:rPr lang="nl-NL" sz="2400" dirty="0">
                <a:solidFill>
                  <a:srgbClr val="000000"/>
                </a:solidFill>
                <a:latin typeface="Open Sans"/>
              </a:rPr>
              <a:t>.</a:t>
            </a:r>
            <a:endParaRPr lang="nl-NL" sz="2400" b="0" i="0" dirty="0">
              <a:solidFill>
                <a:srgbClr val="FFFFFF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27924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sd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987" y="901336"/>
            <a:ext cx="10179230" cy="5089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667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fbeeldingsresultaat voor waarbor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680" y="4455526"/>
            <a:ext cx="2941320" cy="1733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fbeeldingsresultaat voor un sd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0131"/>
            <a:ext cx="12646025" cy="269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769257" y="3834039"/>
            <a:ext cx="10668000" cy="1325563"/>
          </a:xfrm>
        </p:spPr>
        <p:txBody>
          <a:bodyPr/>
          <a:lstStyle/>
          <a:p>
            <a:pPr algn="ctr"/>
            <a:r>
              <a:rPr lang="nl-NL" dirty="0" smtClean="0"/>
              <a:t>Hoe worden de </a:t>
            </a:r>
            <a:r>
              <a:rPr lang="nl-NL" dirty="0" err="1" smtClean="0"/>
              <a:t>Sustainable</a:t>
            </a:r>
            <a:r>
              <a:rPr lang="nl-NL" dirty="0" smtClean="0"/>
              <a:t> Development Goals gewaarborgd in de stad van de toekomst?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023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Beoordelingsformulier visiedocument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487" y="1962149"/>
            <a:ext cx="8661026" cy="2652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4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7DE6F1-65E5-4742-993C-166C160C650C}">
  <ds:schemaRefs>
    <ds:schemaRef ds:uri="http://schemas.openxmlformats.org/package/2006/metadata/core-properties"/>
    <ds:schemaRef ds:uri="http://purl.org/dc/dcmitype/"/>
    <ds:schemaRef ds:uri="http://purl.org/dc/elements/1.1/"/>
    <ds:schemaRef ds:uri="34354c1b-6b8c-435b-ad50-990538c19557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47a28104-336f-447d-946e-e305ac2bcd47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E0517EB-918A-4F91-B474-4547F2D83E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C0912B-4CB9-4452-9998-26E342EA98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3380</TotalTime>
  <Words>128</Words>
  <Application>Microsoft Office PowerPoint</Application>
  <PresentationFormat>Breedbeeld</PresentationFormat>
  <Paragraphs>9</Paragraphs>
  <Slides>6</Slides>
  <Notes>2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Open Sans</vt:lpstr>
      <vt:lpstr>Thema1</vt:lpstr>
      <vt:lpstr>Stad van de toekomst Sustainable Development Goals (SDGs)</vt:lpstr>
      <vt:lpstr>PowerPoint-presentatie</vt:lpstr>
      <vt:lpstr>PowerPoint-presentatie</vt:lpstr>
      <vt:lpstr>PowerPoint-presentatie</vt:lpstr>
      <vt:lpstr>Hoe worden de Sustainable Development Goals gewaarborgd in de stad van de toekomst?</vt:lpstr>
      <vt:lpstr>Beoordelingsformulier visiedocument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47</cp:revision>
  <dcterms:created xsi:type="dcterms:W3CDTF">2017-09-05T13:31:36Z</dcterms:created>
  <dcterms:modified xsi:type="dcterms:W3CDTF">2020-03-17T14:18:31Z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